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9" r:id="rId3"/>
    <p:sldId id="312" r:id="rId4"/>
    <p:sldId id="313" r:id="rId5"/>
    <p:sldId id="314" r:id="rId6"/>
    <p:sldId id="315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E265"/>
    <a:srgbClr val="2EB3FF"/>
    <a:srgbClr val="AD0C1C"/>
    <a:srgbClr val="35B72A"/>
    <a:srgbClr val="FEAD3E"/>
    <a:srgbClr val="AA4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2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4.png"/><Relationship Id="rId15" Type="http://schemas.openxmlformats.org/officeDocument/2006/relationships/image" Target="../media/image3.png"/><Relationship Id="rId14" Type="http://schemas.openxmlformats.org/officeDocument/2006/relationships/image" Target="../media/image1.sv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10268585" y="0"/>
            <a:ext cx="1922780" cy="68573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83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10466705" y="1160780"/>
            <a:ext cx="1574800" cy="3683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技能秒杀手卡</a:t>
            </a:r>
            <a:endParaRPr lang="zh-CN" altLang="en-US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1" name="图片 10" descr="金英杰标志-竖式2"/>
          <p:cNvPicPr>
            <a:picLocks noChangeAspect="1"/>
          </p:cNvPicPr>
          <p:nvPr userDrawn="1"/>
        </p:nvPicPr>
        <p:blipFill>
          <a:blip r:embed="rId12">
            <a:alphaModFix amt="40000"/>
          </a:blip>
          <a:stretch>
            <a:fillRect/>
          </a:stretch>
        </p:blipFill>
        <p:spPr>
          <a:xfrm>
            <a:off x="2345055" y="0"/>
            <a:ext cx="7501890" cy="6858000"/>
          </a:xfrm>
          <a:prstGeom prst="rect">
            <a:avLst/>
          </a:prstGeom>
        </p:spPr>
      </p:pic>
      <p:pic>
        <p:nvPicPr>
          <p:cNvPr id="9" name="图片 8" descr="31393935333132383b31393939333839383bd7dcbde1bbe3b1a8"/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864215" y="172085"/>
            <a:ext cx="914400" cy="914400"/>
          </a:xfrm>
          <a:prstGeom prst="rect">
            <a:avLst/>
          </a:prstGeom>
        </p:spPr>
      </p:pic>
      <p:pic>
        <p:nvPicPr>
          <p:cNvPr id="15" name="图片 14" descr="金英杰标志-横式2"/>
          <p:cNvPicPr>
            <a:picLocks noChangeAspect="1"/>
          </p:cNvPicPr>
          <p:nvPr userDrawn="1"/>
        </p:nvPicPr>
        <p:blipFill>
          <a:blip r:embed="rId15"/>
          <a:srcRect r="67427"/>
          <a:stretch>
            <a:fillRect/>
          </a:stretch>
        </p:blipFill>
        <p:spPr>
          <a:xfrm>
            <a:off x="9846945" y="2478405"/>
            <a:ext cx="2505075" cy="2266315"/>
          </a:xfrm>
          <a:prstGeom prst="rect">
            <a:avLst/>
          </a:prstGeom>
        </p:spPr>
      </p:pic>
      <p:sp>
        <p:nvSpPr>
          <p:cNvPr id="17" name="燕尾形箭头 16"/>
          <p:cNvSpPr/>
          <p:nvPr userDrawn="1"/>
        </p:nvSpPr>
        <p:spPr>
          <a:xfrm>
            <a:off x="8449945" y="322580"/>
            <a:ext cx="615315" cy="422910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lQLPDhrKOuvkdYjNAoPNC9Ww-ko2DcjNCXoBeJOiAcA4AA_3029_64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97485" y="242570"/>
            <a:ext cx="2743200" cy="5822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925955" y="909955"/>
            <a:ext cx="6790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【病例分析秒杀手卡】：第一天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94030" y="2306320"/>
            <a:ext cx="743775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上消化道出血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呕血、黑便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失血性周围循环衰竭（头晕、心悸、乏力等）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呕吐物、黑便隐血试验强阳性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上消化道出血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1.胃中积热证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泻心汤合十灰散加减。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2.肝火犯胃证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龙胆泻肝汤加减。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3.脾不统血证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归脾汤加减。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4.气随血脱证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独参汤或四味回阳饮加减。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013585" y="853440"/>
            <a:ext cx="6910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80695" y="2117090"/>
            <a:ext cx="757301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原发免疫性血小板减少症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出血+骨髓巨核细胞增多+血小板减少+出血时间延长=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原发免疫性血小板减少症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1.血热妄行证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十灰散加减。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2.阴虚火旺证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茜根散或玉女煎加减。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3.气不摄血证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归脾汤加减。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4.瘀血内阻证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桃红四物汤加减。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150110" y="845185"/>
            <a:ext cx="71818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【病例分析秒杀手卡】：第十一天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96875" y="2566670"/>
            <a:ext cx="7634605" cy="32429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慢性髓细胞白血病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左上腹坠痛+巨脾Ph染色体骨髓有核细胞显著增多，粒系为主=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慢性髓细胞白血病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1.阴虚内热证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青蒿鳖甲汤加减。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2.瘀血内阻证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膈下逐瘀汤加减。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3.气血两虚证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八珍汤加减。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4.热毒壅盛证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清营汤合犀角地黄汤加减。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637665" y="763905"/>
            <a:ext cx="76225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【病例分析秒杀手卡】：第十二天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0660" y="2678430"/>
            <a:ext cx="8091805" cy="317182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甲状腺功能亢进症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甲亢=心悸＋眼突(眼胀)＋情绪激动＋多汗＋甲状腺肿大 检查:T3/T4/TSH </a:t>
            </a:r>
            <a:r>
              <a:rPr lang="zh-CN" altLang="zh-CN" sz="2000" baseline="30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131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1.气滞痰凝证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逍遥散合二陈汤加减。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2.肝火旺盛证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龙胆泻肝汤加减。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3.阴虚火旺证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天王补心丹加减。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4.气阴两虚证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生脉散加味。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605280" y="763905"/>
            <a:ext cx="72618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【病例分析秒杀手卡】：第十三天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71780" y="2780665"/>
            <a:ext cx="781939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甲状腺功能减退症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甲减=怕冷、少汗、乏力、眼睑水肿＋血清TSH增高，TT4，FT4均降低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1.脾肾气虚证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四君子汤合大补元煎加减。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2.脾肾阳虚证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以脾阳虚为主者，附子理中丸加减；肾阳虚为主者，右归丸为主。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3.心肾阳虚证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真武汤合苓桂术甘汤加减。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4.阳气衰微证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四逆加入参汤。可同时应用大剂量参附注射液。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525270" y="853440"/>
            <a:ext cx="7543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【病例分析秒杀手卡】：第十四天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4630" y="2732405"/>
            <a:ext cx="869696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糖尿病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三多一少症状+血糖诊断标准（空腹血糖≥7.0 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mmol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/L，OGTT≥11.1 mmol/L）=糖尿病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1.阴虚燥热证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（1）上消（肺热伤津证）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消渴方加减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（2）中消（胃热炽盛证）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玉女煎加减。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（3）下消（肾阴亏虚证）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六味地黄丸加减。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2.气阴两虚证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七味白术散加减。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3.阴阳两虚证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金匮肾气丸加减。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4.痰瘀互结证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平胃散合桃红四物汤加减。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5.脉络瘀阻证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血府逐瘀汤加减。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6.并发症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（1）疮痈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五味消毒饮合黄芪六一散加减。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（2）白内障、雀目、耳聋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杞菊地黄丸、羊肝丸、磁朱丸加减</a:t>
            </a:r>
            <a:r>
              <a:rPr lang="zh-CN" altLang="zh-CN" sz="2000">
                <a:solidFill>
                  <a:schemeClr val="bg1"/>
                </a:solidFill>
              </a:rPr>
              <a:t>。</a:t>
            </a:r>
            <a:endParaRPr lang="zh-CN" altLang="zh-CN" sz="2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558290" y="653415"/>
            <a:ext cx="7357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五天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58140" y="2952750"/>
            <a:ext cx="807656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血脂异常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诊断：症状——黄色瘤  检查——空腹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禁食12h血脂四项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分类：高TC（≥6.2）；高TG（≥2.3）；混合（TC、TG）；低-高密度（HDL-C＜1）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1.胃热滞脾证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保和丸合小承气汤加减。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2.气滞血瘀证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血府逐瘀汤合失笑散加减。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3.痰浊中阻证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导痰汤加减。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4.肝肾阴虚证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杞菊地黄汤加减。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5.脾肾阳虚证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附子理中汤加减。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6.肝郁脾虚证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逍遥散加减。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717675" y="763905"/>
            <a:ext cx="75507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六天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26390" y="1986915"/>
            <a:ext cx="784352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高尿酸血症与痛风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40岁以上急性单关节炎（第一跖趾关节）、进行性加重+患处色素加深+痛风石+尿酸盐结晶=痛风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1.风寒湿阻证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蠲痹汤加减。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2.风湿热郁证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白虎加桂枝汤加减。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3.痰瘀痹阻证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桃红饮加减。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4.肝肾亏虚证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独活寄生汤加减。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757680" y="763905"/>
            <a:ext cx="73831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【病例分析秒杀手卡】：第十七天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92735" y="2847340"/>
            <a:ext cx="838644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类风湿关节炎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中老年女性+对称性小关节炎+RF阳性=类风湿关节炎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1.活动期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（1）湿热痹阻证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四妙丸加减。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（2）阴虚内热证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丁氏清络饮加减。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（3）寒热错杂证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桂枝芍药知母汤加减。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2.缓解期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（1）痰瘀互结，经脉痹阻证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身痛逐瘀汤合指迷茯苓丸加减。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（2）肝肾亏损，邪痹筋骨证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独活寄生汤加减。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597660" y="763905"/>
            <a:ext cx="7278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【病例分析秒杀手卡】：第十八天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49555" y="3063240"/>
            <a:ext cx="778192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系统性红斑狼疮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狼疮肾（最常重死）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发热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皮疹（典型-面颊部蝶形）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关节痛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=系统性红斑狼疮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1.气营热盛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清瘟败毒饮加减。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2.阴虚内热证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玉女煎合增液汤加减。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3.热郁积饮证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葶苈大枣泻肺汤合泻白散加减。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4.瘀热痹阻证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犀角地黄汤加减。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5.脾肾两虚证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济生肾气丸加减。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6.气血两亏证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八珍汤加减。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7.脑虚瘀热证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清宫汤送服或鼻饲安宫牛黄丸或至宝丹。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8.瘀热伤肝证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茵陈蒿汤合柴胡疏肝散加减。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157605" y="653415"/>
            <a:ext cx="7430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【病例分析秒杀手卡】：第十九天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2395" y="2950210"/>
            <a:ext cx="859853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脑梗死、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脑出血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脑血栓形成=中老年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安静状态发病（冠心病、高脂血症）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脑栓塞=发病急＋心脏栓子（亚急性心内膜炎）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脑出血=中老年患者+高血压病史+体力活动或情绪激动时急性发病+颅内压高，意识障碍，定位体征（脑膜刺激征及偏瘫）+CT高密度影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1.肝阳暴亢，风火上扰证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天麻钩藤饮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2.风痰瘀血，痹阻脉络证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真方白丸子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3.痰热腑实，风痰上扰证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星蒌承气汤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4.气虚血瘀证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补阳还五汤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5.阴虚风动证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镇肝息风汤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6.脉络空虚，风邪入中证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大秦艽汤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7.痰热内闭清窍证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先至宝丹或安宫牛黄丸，继以羚羊角汤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8.痰湿壅闭心神证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涤痰汤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9.元气败脱，心神涣散证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立即用大剂参附汤合生脉散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005965" y="709930"/>
            <a:ext cx="70224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【病例分析秒杀手卡】：第二天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80975" y="2663190"/>
            <a:ext cx="800290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肝硬化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肝病史+门脉高压（脾大、腹水、蜘蛛痣）+超声肝脏缩小=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肝硬化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1.气滞湿阻证——柴胡疏肝散合胃苓汤加减。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2.寒湿困脾证——实脾饮加减。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3.湿热蕴脾证——中满分消丸合茵陈蒿汤加减。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4.肝脾血瘀证——调营饮加减。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5.脾肾阳虚证——附子理中汤合五苓散加减。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6.肝肾阴虚证——一贯煎合膈下逐瘀汤加减。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413510" y="717550"/>
            <a:ext cx="7718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【病例分析秒杀手卡】：第二十天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780" y="2854325"/>
            <a:ext cx="897255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病毒性肝炎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乏力、食欲减退、肝区疼痛、肝大、肝功异常+无症状感染+肝炎免疫学检查阳性=病毒性肝炎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1.急性黄疸型肝炎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（1）阳黄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茵陈蒿汤合甘露消毒丹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（2）阴黄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茵陈术附汤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2.急性无黄疸型肝炎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（1）湿阻脾胃证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茵陈五苓散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（2）肝郁气滞证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柴胡疏肝散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3.慢性病毒性肝炎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（1）湿热中阻证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茵陈蒿汤合甘露消毒丹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（2）肝郁脾虚证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逍遥散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（3）肝肾阴虚证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一贯煎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）瘀血阻络证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膈下逐瘀汤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）脾肾阳虚证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附子理中汤合五苓散或四君子汤合肾气丸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4.重型肝炎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（1）毒热炽盛证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神犀丹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（2）脾肾阳虚，痰湿蒙闭证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茵陈四逆汤合菖蒲郁金汤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（3）气阴两虚，脉络瘀阻证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生脉饮合桃红四物汤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1950085" y="653415"/>
            <a:ext cx="76225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【病例分析秒杀手卡】：第二十一天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83235" y="2117090"/>
            <a:ext cx="772033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乳腺增生病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中青年妇女＋周期性乳房胀痛＋双侧或单侧乳房内有肿块＝乳腺增生病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1.肝郁气滞证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逍遥散加减。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2.痰瘀凝结证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失笑散合开郁散加减。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3.气滞血瘀证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桃红四物汤合失笑散加减。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4.冲任失调证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二仙汤加减。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270125" y="773430"/>
            <a:ext cx="69983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【病例分析秒杀手卡】：第三天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49555" y="2339975"/>
            <a:ext cx="7993380" cy="283718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原发性肝癌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肝区疼痛（最早）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消瘦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血性腹水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肝进行性大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=原发性肝癌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1.气滞血瘀证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逍遥散合桃红四物汤加减。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2.湿热瘀毒证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茵陈蒿汤合鳖甲煎丸加减。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3.肝肾阴虚证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滋水清肝饮合鳖甲煎丸加减。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021840" y="853440"/>
            <a:ext cx="70135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【病例分析秒杀手卡】：第四天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64795" y="2454910"/>
            <a:ext cx="821245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急性胰腺炎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暴饮暴食、慢性胆道病史+骤发剧烈上腹痛+后腰背部放射+腹膜刺激征+WBC升高+血、尿淀粉酶=急性胰腺炎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胰腺炎+Grey-Turner征（左侧腹青紫斑）、Cullen征（脐周青紫斑）+腹穿（洗肉水样）=急性重型胰腺炎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1.肝郁气滞证——柴胡疏肝散合清胰汤加减。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2.肝胆湿热证——清胰汤合龙胆泻肝汤加减。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3.热毒内结证——黄连解毒汤加减。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214245" y="805815"/>
            <a:ext cx="673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【病例分析秒杀手卡】第五天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0660" y="2932430"/>
            <a:ext cx="9342755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慢性肾小球肾炎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血尿+蛋白尿+水肿+高血压+病程超过3个月=慢性肾小球肾炎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一、本虚证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1.脾肾气虚证——异功散加味。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2.肺肾气虚证——玉屏风散合金匮肾气丸加减。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3.脾肾阳虚证——附子理中丸或济生肾气丸加减。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4.肝肾阴虚证——杞菊地黄丸加减。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5.气阴两虚证——参芪地黄汤加减。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二、标实证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1.水湿证——五苓散合五皮饮加减。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2.湿热证——三仁汤加减。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3.血瘀证——血府逐瘀汤加减。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4.湿浊证——胃苓汤加减。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021840" y="763905"/>
            <a:ext cx="7174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【病例分析秒杀手卡】：第六天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79400" y="2940685"/>
            <a:ext cx="776859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尿路感染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女性+膀胱刺激征+发热+肾区叩击痛+脓尿（白细胞管型）=急性肾盂肾炎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女性+膀胱刺激征、无发热、无肾区叩击痛、无白细胞管型、可有脓尿=急性膀胱炎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结石+反复膀胱刺激征+静脉肾盂造影示肾盂肾盏变形+肾小管损害=慢性肾盂肾炎急性发作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1.膀胱湿热证——八正散加减。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2.肝胆郁热证——丹栀逍遥散合石苇散加减。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3.脾肾亏虚，湿热屡犯证——无比山药丸加减。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4.肾阴不足，湿热留恋证——知柏地黄丸加减。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7411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【病例分析秒杀手卡】第七天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34950" y="2901315"/>
            <a:ext cx="784352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慢性肾衰竭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乏力、厌食+尿蛋白（++）+红细胞（++）+血肌酐升高+肾脏缩小=慢性肾衰竭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一、本虚证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1.脾肾气虚证——六君子汤加减。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2.脾肾阳虚证——济生肾气丸加减。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3.气阴两虚证——参芪地黄汤加减。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4.肝肾阴虚证——杞菊地黄汤加减。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5.阴阳两虚证——金匮肾气丸或全鹿丸加减。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二、标实证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1.湿浊证——小半夏加茯苓汤加减。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2.湿热证——中焦湿热者用黄连温胆汤加减；下焦湿热者用四妙丸加减。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3.水气证——五皮饮或五苓散加减。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4.血瘀证——桃红四物汤加减。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5.肝风证——天麻钩藤饮加减。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085975" y="741045"/>
            <a:ext cx="69094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【病例分析秒杀手卡】第八天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45135" y="2117090"/>
            <a:ext cx="727075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缺铁性贫血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儿童+行为异常（或青年女性+月经过多慢性失血）、面色苍白，反甲、异食癖=缺铁性贫血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1.脾胃虚弱证——香砂六君子汤合当归补血汤加减。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2.心脾两虚证——归脾汤或八珍汤加减。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3.脾肾阳虚证——八珍汤合无比山药丸加减。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4.虫积证——化虫丸合八珍汤加减。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150110" y="763905"/>
            <a:ext cx="70535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【病例分析秒杀手卡】：第九天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5425" y="2955290"/>
            <a:ext cx="8261350" cy="36957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再生障碍性贫血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【诊断公式】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贫血+出血倾向+感染+骨髓三系减少+肝脾淋巴结不肿大=再生障碍性贫血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【辨证论治】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1.肾阴虚证——左归丸合当归补血汤加减。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2.肾阳亏虚证——右归丸合当归补血汤加减。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3.肾阴阳两虚证——左归丸、右归丸合当归补血汤加减。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4.肾虚血瘀证——六味地黄丸或金匮肾气丸合桃红四物汤加减。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5.气血两虚证——八珍汤。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6.热毒壅盛证——清瘟败毒饮加减。</a:t>
            </a:r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COMMONDATA" val="eyJjb3VudCI6NiwiaGRpZCI6ImFlMzVlNmU3YWE2ZGIzNDNhOTg3ZjA1ODlmNmRmMDYyIiwidXNlckNvdW50IjoxfQ==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4282</Words>
  <Application>WPS 演示</Application>
  <PresentationFormat>宽屏</PresentationFormat>
  <Paragraphs>284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等线</vt:lpstr>
      <vt:lpstr>等线 Light</vt:lpstr>
      <vt:lpstr>Arial Unicode MS</vt:lpstr>
      <vt:lpstr>Calibri</vt:lpstr>
      <vt:lpstr>方正舒体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andy Gu</dc:creator>
  <cp:lastModifiedBy>许琳琳～Eva</cp:lastModifiedBy>
  <cp:revision>52</cp:revision>
  <dcterms:created xsi:type="dcterms:W3CDTF">2020-08-26T01:03:00Z</dcterms:created>
  <dcterms:modified xsi:type="dcterms:W3CDTF">2022-05-25T06:54:38Z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TemplateUUID">
    <vt:lpwstr>v1.0_mb_vcy6814zDytDqXvNLphdTg==</vt:lpwstr>
  </property>
  <property fmtid="{D5CDD505-2E9C-101B-9397-08002B2CF9AE}" pid="4" name="ICV">
    <vt:lpwstr>7F15DB7E78194EE099847C75C069F1D7</vt:lpwstr>
  </property>
</Properties>
</file>