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47" r:id="rId3"/>
    <p:sldId id="348" r:id="rId4"/>
    <p:sldId id="349" r:id="rId5"/>
    <p:sldId id="350" r:id="rId6"/>
    <p:sldId id="351" r:id="rId7"/>
    <p:sldId id="352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1" r:id="rId16"/>
    <p:sldId id="362" r:id="rId17"/>
    <p:sldId id="363" r:id="rId18"/>
    <p:sldId id="364" r:id="rId19"/>
    <p:sldId id="365" r:id="rId20"/>
    <p:sldId id="366" r:id="rId21"/>
    <p:sldId id="367" r:id="rId22"/>
    <p:sldId id="368" r:id="rId23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A451"/>
    <a:srgbClr val="99E265"/>
    <a:srgbClr val="2EB3FF"/>
    <a:srgbClr val="AD0C1C"/>
    <a:srgbClr val="35B72A"/>
    <a:srgbClr val="FEAD3E"/>
    <a:srgbClr val="AA4D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1" d="100"/>
          <a:sy n="51" d="100"/>
        </p:scale>
        <p:origin x="147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43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flip="none" rotWithShape="1">
          <a:gsLst>
            <a:gs pos="0">
              <a:srgbClr val="E30000"/>
            </a:gs>
            <a:gs pos="0">
              <a:srgbClr val="76030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4.png"/><Relationship Id="rId15" Type="http://schemas.openxmlformats.org/officeDocument/2006/relationships/image" Target="../media/image1.svg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30000"/>
            </a:gs>
            <a:gs pos="0">
              <a:srgbClr val="76030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10268585" y="0"/>
            <a:ext cx="1922780" cy="68573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lQLPDhrKOuvkdRLNAoTNCvSwmcKLZvoePewBeJOh_QBPAA_2804_644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16840" y="172085"/>
            <a:ext cx="3150870" cy="723900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10466705" y="1160780"/>
            <a:ext cx="1574800" cy="3683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技能秒杀手卡</a:t>
            </a:r>
            <a:endParaRPr lang="zh-CN" altLang="en-US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1" name="图片 10" descr="金英杰标志-竖式2"/>
          <p:cNvPicPr>
            <a:picLocks noChangeAspect="1"/>
          </p:cNvPicPr>
          <p:nvPr userDrawn="1"/>
        </p:nvPicPr>
        <p:blipFill>
          <a:blip r:embed="rId13">
            <a:alphaModFix amt="40000"/>
          </a:blip>
          <a:stretch>
            <a:fillRect/>
          </a:stretch>
        </p:blipFill>
        <p:spPr>
          <a:xfrm>
            <a:off x="2345055" y="0"/>
            <a:ext cx="7501890" cy="6858000"/>
          </a:xfrm>
          <a:prstGeom prst="rect">
            <a:avLst/>
          </a:prstGeom>
        </p:spPr>
      </p:pic>
      <p:pic>
        <p:nvPicPr>
          <p:cNvPr id="9" name="图片 8" descr="31393935333132383b31393939333839383bd7dcbde1bbe3b1a8"/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864215" y="172085"/>
            <a:ext cx="914400" cy="914400"/>
          </a:xfrm>
          <a:prstGeom prst="rect">
            <a:avLst/>
          </a:prstGeom>
        </p:spPr>
      </p:pic>
      <p:pic>
        <p:nvPicPr>
          <p:cNvPr id="15" name="图片 14" descr="金英杰标志-横式2"/>
          <p:cNvPicPr>
            <a:picLocks noChangeAspect="1"/>
          </p:cNvPicPr>
          <p:nvPr userDrawn="1"/>
        </p:nvPicPr>
        <p:blipFill>
          <a:blip r:embed="rId16"/>
          <a:srcRect r="67427"/>
          <a:stretch>
            <a:fillRect/>
          </a:stretch>
        </p:blipFill>
        <p:spPr>
          <a:xfrm>
            <a:off x="9846945" y="2478405"/>
            <a:ext cx="2505075" cy="2266315"/>
          </a:xfrm>
          <a:prstGeom prst="rect">
            <a:avLst/>
          </a:prstGeom>
        </p:spPr>
      </p:pic>
      <p:sp>
        <p:nvSpPr>
          <p:cNvPr id="17" name="燕尾形箭头 16"/>
          <p:cNvSpPr/>
          <p:nvPr userDrawn="1"/>
        </p:nvSpPr>
        <p:spPr>
          <a:xfrm>
            <a:off x="8610600" y="322580"/>
            <a:ext cx="615315" cy="422910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【病例分析秒杀手卡】：第一天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222375" y="2814955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981710" y="1440180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胁痛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诊断公式＝以一侧或两侧胁肋部疼痛为主症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854200" y="3415983"/>
            <a:ext cx="50800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>
              <a:lnSpc>
                <a:spcPct val="150000"/>
              </a:lnSpc>
            </a:pP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肝郁气滞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柴胡疏肝散肝胆湿热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龙胆泻肝汤瘀血阻络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血府逐瘀汤或复元活血汤肝络失养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一贯煎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3800" y="2978150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91210" y="1722120"/>
            <a:ext cx="729043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郁证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诊断公式＝心情抑郁、胸胁满闷胀痛，或易怒喜哭，或咽中如有异物梗塞等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598295" y="3584575"/>
            <a:ext cx="552450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肝气郁结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柴胡疏肝散气郁化火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丹栀逍遥散痰气郁结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半夏厚朴汤心神失养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甘麦大枣汤心脾两虚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归脾汤心肾阴虚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天王补心丹合六味地黄丸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【病例分析秒杀手卡】：第十一天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17855" y="2602865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17855" y="1617980"/>
            <a:ext cx="7717790" cy="103695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血证（</a:t>
            </a: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b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诊断公式＝血液不循常道，或上溢于口鼻诸窍，或下泄于前后二阴，或渗出于肌肤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37565" y="3061335"/>
            <a:ext cx="775017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00000"/>
              </a:lnSpc>
            </a:pP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鼻衄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热邪犯肺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桑菊饮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胃热炽盛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玉女煎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肝火上炎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龙胆泻肝汤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气血亏虚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归脾汤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2.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齿衄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胃火炽盛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加味清胃散合泻心汤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阴虚火旺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六味地黄丸合茜根散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3.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咳血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燥热伤肺——桑杏汤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肝火犯肺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—泻白散合黛蛤散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阴虚肺热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—百合固金汤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4.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吐血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胃热壅盛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—泻心汤合十灰散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肝火犯胃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—龙胆泻肝汤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气虚血溢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—归脾汤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【病例分析秒杀手卡】：第十二天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0085" y="2397125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88035" y="1582420"/>
            <a:ext cx="7383145" cy="74104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血证（</a:t>
            </a: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b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诊断公式＝血液不循常道，或上溢于口鼻诸窍，或下泄于前后二阴，或渗出于肌肤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22680" y="2995295"/>
            <a:ext cx="7978140" cy="3169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便血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肠道湿热——地榆散合槐角丸 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气虚不摄——归脾汤 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脾胃虚寒——黄土汤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6.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尿血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下焦湿热——小蓟饮子 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肾虚火旺——知柏地黄丸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脾不统血——归脾汤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肾气不固——无比山药丸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7.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紫斑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血热妄行——十灰散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阴虚火旺——茜根散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气不摄血——归脾汤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343660" y="2508250"/>
            <a:ext cx="864997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72465" y="1315085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消渴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诊断公式＝多饮、多食、多尿、乏力、消瘦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61135" y="3064510"/>
            <a:ext cx="5282565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上消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肺热津伤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消渴方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2.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中消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胃热炽盛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玉女煎气阴亏虚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七味白术散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3.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下消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肾阴亏虚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六味地黄丸阴阳两虚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金匮肾气丸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四天打卡</a:t>
            </a:r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en-US" altLang="zh-CN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332230" y="2784475"/>
            <a:ext cx="7059295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82270" y="1440180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内伤发热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诊断公式＝发热，病势较缓，病程较长，热势轻重不一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630680" y="3437255"/>
            <a:ext cx="6434455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阴虚发热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清骨散或知柏地黄丸血虚发热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归脾汤气虚发热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补中益气汤阳虚发热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金匮肾气丸气郁发热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丹栀逍遥散痰湿郁热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黄连温胆汤合中和汤或三仁汤血瘀发热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血府逐瘀汤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五天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551305" y="2616835"/>
            <a:ext cx="5719445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532765" y="1303655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癌病</a:t>
            </a:r>
            <a: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（助理不考）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诊断公式＝肿块、表面不平、质硬、时疼痛+进行性加重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07515" y="3141345"/>
            <a:ext cx="752538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气郁痰瘀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越鞠丸合化积丸热毒炽盛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犀角地黄汤合犀黄丸湿热郁毒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龙胆泻肝汤合五味消毒饮瘀毒内阻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血府逐瘀汤气阴两虚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生脉地黄汤气血双亏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十全大补丸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4050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【病例分析秒杀手卡】第十六天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360170" y="2712720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33425" y="1351915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痹证</a:t>
            </a:r>
            <a:b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诊断公式＝肢体筋骨关节等发生疼痛或屈伸不利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67485" y="3343910"/>
            <a:ext cx="750062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风寒湿痹：行痹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防风汤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痛痹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乌头汤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着痹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薏苡仁汤风湿热痹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白虎加桂枝汤或宣痹汤痰瘀痹阻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双合汤肝肾亏虚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独活寄生汤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【病例分析秒杀手卡】：第十七天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322070" y="3295015"/>
            <a:ext cx="7022465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122680" y="1769110"/>
            <a:ext cx="698182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4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痿证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诊断公式＝肢体筋脉弛缓，软弱无力，不能随意运动，或伴有肌肉萎缩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22070" y="4052570"/>
            <a:ext cx="8478520" cy="16300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肺热津伤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清燥救肺汤湿热浸淫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加味二妙散脾胃虚弱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参苓白术散合补中益气汤肝肾亏损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虎潜丸脉络瘀阻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益气养营，活血行瘀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圣愈汤合补阳还五汤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【病例分析秒杀手卡】：第十八天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753870" y="2679700"/>
            <a:ext cx="731647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532765" y="1440180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腰痛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诊断公式＝腰脊或脊旁部位疼痛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890395" y="3361055"/>
            <a:ext cx="5603875" cy="16300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寒湿腰痛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甘姜苓术汤湿热腰痛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四妙丸瘀血腰痛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身痛逐瘀汤肾虚腰痛：肾阴虚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左归丸肾阳虚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右归丸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【病例分析秒杀手卡】：第十九天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22680" y="2830830"/>
            <a:ext cx="74282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07390" y="1395095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痈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诊断公式＝局部光软无头，红肿疼痛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985645" y="3629660"/>
            <a:ext cx="598614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火毒凝结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仙方活命饮热胜肉腐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仙方活命饮合五味消毒饮气血两虚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托里消毒散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【病例分析秒杀手卡】：第二天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37845" y="2101215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004570" y="1151890"/>
            <a:ext cx="8054975" cy="84963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黄疸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诊断公式＝以目黄、身黄、小便黄为主症的一种病证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15290" y="2517775"/>
            <a:ext cx="923353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</a:pP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阳黄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热重于湿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茵陈蒿汤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湿重于热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茵陈五苓散合甘露消毒丹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胆腑郁热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大柴胡汤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疫毒炽盛（急黄）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《千金》犀角散加味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2.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阴黄</a:t>
            </a: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寒湿阻遏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茵陈术附汤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脾虚湿滞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黄芪建中汤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3.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黄疸消退后的调治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湿热留恋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茵陈四苓散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肝脾不调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柴胡疏肝散或归芍六君子汤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气滞血瘀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逍遥散合鳖甲煎丸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【病例分析秒杀手卡】第二十天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940435" y="3110230"/>
            <a:ext cx="7647305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53060" y="1633855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乳癖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诊断公式＝单侧或双侧乳房疼痛并出现肿块，乳痛和肿块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19580" y="3770630"/>
            <a:ext cx="5080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肝郁痰凝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逍遥蒌贝散冲任失调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二仙汤合四物汤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【病例分析秒杀手卡】第二十一天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718185" y="3117215"/>
            <a:ext cx="879221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532765" y="1592580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湿疮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诊断公式＝皮损瘙痒，湿润，反复发作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09065" y="4018915"/>
            <a:ext cx="596201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湿热蕴肤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龙胆泻肝汤合萆薢渗湿汤脾虚湿蕴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除湿胃苓汤血虚风燥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当归饮子或四物消风饮加减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【病例分析秒杀手卡】：第三天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879475" y="2356485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89560" y="1452245"/>
            <a:ext cx="8651240" cy="6927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鼓胀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诊断公式＝以腹大胀满，绷急如鼓，皮色苍黄，脉络显露为主症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15340" y="2889250"/>
            <a:ext cx="717042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常证</a:t>
            </a: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气滞湿阻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柴胡舒肝散合胃苓汤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水湿困脾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实脾饮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水热蕴结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中满分消丸合茵陈蒿汤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瘀结水留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调营饮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阳虚水盛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附子理苓汤或济生肾气丸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阴虚水停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六味地黄丸合一贯煎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变证</a:t>
            </a: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大出血——犀角地黄汤</a:t>
            </a:r>
            <a:endParaRPr lang="en-US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昏迷——安宫牛黄丸合龙胆泻肝汤</a:t>
            </a:r>
            <a:endParaRPr lang="en-US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【病例分析秒杀手卡】：第四天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287780" y="2242820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106805" y="1127760"/>
            <a:ext cx="8054975" cy="97853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头痛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诊断公式＝以头部疼痛为主症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36675" y="2611755"/>
            <a:ext cx="8481060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</a:pP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外感头痛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风寒头痛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川芎茶调散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风热头痛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芎芷石膏汤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风湿头痛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羌活胜湿汤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2.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内伤头痛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肝阳头痛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天麻钩藤饮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血虚头痛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加味四物汤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痰浊头痛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半夏白术天麻汤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肾虚头痛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大补元煎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瘀血头痛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通窍活血汤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气虚头痛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益气聪明汤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【病例分析秒杀手卡】：第五天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3165" y="2651760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41680" y="1440180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眩晕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诊断公式＝眼前发黑＋头晕感觉自身、外界旋转等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998345" y="3290570"/>
            <a:ext cx="5080000" cy="2399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>
              <a:lnSpc>
                <a:spcPct val="150000"/>
              </a:lnSpc>
            </a:pP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肝阳上亢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天麻钩藤饮气血亏虚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归脾汤肾精不足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左归丸痰浊上蒙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半夏白术天麻汤瘀血阻窍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通窍活血汤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【病例分析秒杀手卡】：第六天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834390" y="2258060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34390" y="1433830"/>
            <a:ext cx="805497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中风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诊断公式＝猝然昏倒＋半身不遂、语言不利等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34390" y="3159760"/>
            <a:ext cx="903986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急性期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中经络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风痰瘀阻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半夏白术天麻汤合桃仁红花煎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风阳上扰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天麻钩藤饮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阴虚风动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镇肝熄风汤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2.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急性期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中腑脏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闭证：阳闭证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羚羊角汤合安宫牛黄丸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阴闭证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涤痰汤合苏合香丸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脱证（阴竭阳亡）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参附汤合生脉散加味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3.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恢复期和后遗症期</a:t>
            </a:r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风痰瘀阻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解语丹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气虚络瘀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补阳还五汤</a:t>
            </a:r>
            <a:endParaRPr 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/>
            <a:r>
              <a:rPr lang="en-US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肝肾亏虚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左归丸合地黄饮子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【病例分析秒杀手卡】：第七天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446530" y="2831465"/>
            <a:ext cx="63233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41045" y="1440180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颤证</a:t>
            </a:r>
            <a: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（助理不考）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诊断公式＝头部或肢体摇动颤抖+不能自制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816100" y="3435985"/>
            <a:ext cx="5080000" cy="2399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>
              <a:lnSpc>
                <a:spcPct val="150000"/>
              </a:lnSpc>
            </a:pP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风阳内动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天麻钩藤饮合镇肝息风汤痰热风动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导痰汤合羚角钩藤汤气血亏虚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人参养荣汤髓海不足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龟鹿二仙膏合大定风珠阳气虚衰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地黄饮子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【病例分析秒杀手卡】：第八天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267460" y="2656205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24205" y="1440180"/>
            <a:ext cx="8054975" cy="101346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水肿</a:t>
            </a:r>
            <a:b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诊断公式＝头面、眼睑、四肢、腹背甚至全身浮肿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64945" y="3027045"/>
            <a:ext cx="991489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阳水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风水相搏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越婢加术汤湿毒浸淫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麻黄连翘赤小豆汤合五味消毒饮水湿浸渍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五皮饮合胃苓汤湿热壅盛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疏凿饮子</a:t>
            </a:r>
            <a:r>
              <a:rPr 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2.</a:t>
            </a: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阴水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脾阳虚衰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实脾饮肾阳衰微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济生肾气丸合真武汤瘀水互结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桃红四物汤合五苓散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13"/>
          <p:cNvSpPr txBox="1"/>
          <p:nvPr/>
        </p:nvSpPr>
        <p:spPr>
          <a:xfrm>
            <a:off x="2566670" y="653415"/>
            <a:ext cx="602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【病例分析秒杀手卡】第九天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打卡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266825" y="2774950"/>
            <a:ext cx="10831830" cy="901700"/>
          </a:xfrm>
        </p:spPr>
        <p:txBody>
          <a:bodyPr>
            <a:noAutofit/>
          </a:bodyPr>
          <a:p>
            <a:pPr algn="l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【辨证论治】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</a:br>
            <a:endParaRPr lang="zh-CN" altLang="zh-CN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12140" y="1382395"/>
            <a:ext cx="8054975" cy="1061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淋证</a:t>
            </a:r>
            <a:br>
              <a:rPr lang="zh-CN" alt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诊断公式＝小便频数短涩刺痛+小腹拘急痛引腰腹</a:t>
            </a:r>
            <a:endParaRPr lang="zh-CN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18310" y="3372485"/>
            <a:ext cx="50800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热淋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八正散石淋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石韦散血淋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小蓟饮子气淋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沉香散膏淋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程氏萆薢分清饮劳淋</a:t>
            </a:r>
            <a:r>
              <a:rPr lang="en-US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无比山药丸</a:t>
            </a:r>
            <a:endParaRPr lang="zh-CN" altLang="en-US" sz="2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COMMONDATA" val="eyJjb3VudCI6OCwiaGRpZCI6ImFlMzVlNmU3YWE2ZGIzNDNhOTg3ZjA1ODlmNmRmMDYyIiwidXNlckNvdW50IjoyfQ=="/>
</p:tagLst>
</file>

<file path=ppt/tags/tag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3878</Words>
  <Application>WPS 演示</Application>
  <PresentationFormat>宽屏</PresentationFormat>
  <Paragraphs>284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等线</vt:lpstr>
      <vt:lpstr>Arial Unicode MS</vt:lpstr>
      <vt:lpstr>等线 Light</vt:lpstr>
      <vt:lpstr>Calibri</vt:lpstr>
      <vt:lpstr>Office 主题​​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  <vt:lpstr>【辨证论治】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andy Gu</dc:creator>
  <cp:lastModifiedBy>许琳琳～Eva</cp:lastModifiedBy>
  <cp:revision>56</cp:revision>
  <dcterms:created xsi:type="dcterms:W3CDTF">2020-08-26T01:03:00Z</dcterms:created>
  <dcterms:modified xsi:type="dcterms:W3CDTF">2022-05-25T06:41:58Z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KSOTemplateUUID">
    <vt:lpwstr>v1.0_mb_vcy6814zDytDqXvNLphdTg==</vt:lpwstr>
  </property>
  <property fmtid="{D5CDD505-2E9C-101B-9397-08002B2CF9AE}" pid="4" name="ICV">
    <vt:lpwstr>40D66C68BBFC408BAD7384E63E8BDD5C</vt:lpwstr>
  </property>
</Properties>
</file>